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Override PartName="/ppt/notesSlides/notesSlide2.xml" ContentType="application/vnd.openxmlformats-officedocument.presentationml.notes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6"/>
  </p:notesMasterIdLst>
  <p:sldIdLst>
    <p:sldId id="265" r:id="rId2"/>
    <p:sldId id="270" r:id="rId3"/>
    <p:sldId id="266" r:id="rId4"/>
    <p:sldId id="268" r:id="rId5"/>
  </p:sldIdLst>
  <p:sldSz cx="6858000" cy="9144000" type="screen4x3"/>
  <p:notesSz cx="7077075" cy="90773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538" autoAdjust="0"/>
    <p:restoredTop sz="94660"/>
  </p:normalViewPr>
  <p:slideViewPr>
    <p:cSldViewPr snapToGrid="0" snapToObjects="1">
      <p:cViewPr>
        <p:scale>
          <a:sx n="66" d="100"/>
          <a:sy n="66" d="100"/>
        </p:scale>
        <p:origin x="-1904" y="-4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538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538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E15A0B-A1C8-0B4C-9056-5DD4EB518725}" type="datetimeFigureOut">
              <a:rPr lang="en-US" smtClean="0"/>
              <a:pPr/>
              <a:t>7/15/13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62188" y="681038"/>
            <a:ext cx="2552700" cy="3403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311730"/>
            <a:ext cx="5661660" cy="4084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21883"/>
            <a:ext cx="3066733" cy="4538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621883"/>
            <a:ext cx="3066733" cy="4538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7E7091-5E53-C649-BB18-492D87F8AD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3374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707708" y="4311730"/>
            <a:ext cx="5661659" cy="4084796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1179745" y="680799"/>
            <a:ext cx="4718282" cy="34039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JONATHAN’S MODEL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7E7091-5E53-C649-BB18-492D87F8AD4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Mary’s MODEL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7E7091-5E53-C649-BB18-492D87F8AD4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D9149-F734-9A40-B5B9-4641ABBD00DD}" type="datetimeFigureOut">
              <a:rPr lang="en-US" smtClean="0"/>
              <a:pPr/>
              <a:t>7/15/13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52656-C16F-2047-B1C7-E469065FF4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8303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D9149-F734-9A40-B5B9-4641ABBD00DD}" type="datetimeFigureOut">
              <a:rPr lang="en-US" smtClean="0"/>
              <a:pPr/>
              <a:t>7/15/13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52656-C16F-2047-B1C7-E469065FF4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01550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D9149-F734-9A40-B5B9-4641ABBD00DD}" type="datetimeFigureOut">
              <a:rPr lang="en-US" smtClean="0"/>
              <a:pPr/>
              <a:t>7/15/13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52656-C16F-2047-B1C7-E469065FF4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01565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D9149-F734-9A40-B5B9-4641ABBD00DD}" type="datetimeFigureOut">
              <a:rPr lang="en-US" smtClean="0"/>
              <a:pPr/>
              <a:t>7/15/13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52656-C16F-2047-B1C7-E469065FF4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17146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D9149-F734-9A40-B5B9-4641ABBD00DD}" type="datetimeFigureOut">
              <a:rPr lang="en-US" smtClean="0"/>
              <a:pPr/>
              <a:t>7/15/13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52656-C16F-2047-B1C7-E469065FF4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11230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D9149-F734-9A40-B5B9-4641ABBD00DD}" type="datetimeFigureOut">
              <a:rPr lang="en-US" smtClean="0"/>
              <a:pPr/>
              <a:t>7/15/13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52656-C16F-2047-B1C7-E469065FF4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67084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D9149-F734-9A40-B5B9-4641ABBD00DD}" type="datetimeFigureOut">
              <a:rPr lang="en-US" smtClean="0"/>
              <a:pPr/>
              <a:t>7/15/13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52656-C16F-2047-B1C7-E469065FF4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82874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D9149-F734-9A40-B5B9-4641ABBD00DD}" type="datetimeFigureOut">
              <a:rPr lang="en-US" smtClean="0"/>
              <a:pPr/>
              <a:t>7/15/13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52656-C16F-2047-B1C7-E469065FF4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68755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D9149-F734-9A40-B5B9-4641ABBD00DD}" type="datetimeFigureOut">
              <a:rPr lang="en-US" smtClean="0"/>
              <a:pPr/>
              <a:t>7/15/13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52656-C16F-2047-B1C7-E469065FF4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60179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D9149-F734-9A40-B5B9-4641ABBD00DD}" type="datetimeFigureOut">
              <a:rPr lang="en-US" smtClean="0"/>
              <a:pPr/>
              <a:t>7/15/13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52656-C16F-2047-B1C7-E469065FF4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45997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D9149-F734-9A40-B5B9-4641ABBD00DD}" type="datetimeFigureOut">
              <a:rPr lang="en-US" smtClean="0"/>
              <a:pPr/>
              <a:t>7/15/13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52656-C16F-2047-B1C7-E469065FF4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3665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5D9149-F734-9A40-B5B9-4641ABBD00DD}" type="datetimeFigureOut">
              <a:rPr lang="en-US" smtClean="0"/>
              <a:pPr/>
              <a:t>7/15/13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F52656-C16F-2047-B1C7-E469065FF4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08963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ardrop 36"/>
          <p:cNvSpPr/>
          <p:nvPr/>
        </p:nvSpPr>
        <p:spPr>
          <a:xfrm rot="8002879">
            <a:off x="1866481" y="5231261"/>
            <a:ext cx="3310245" cy="3202200"/>
          </a:xfrm>
          <a:prstGeom prst="teardrop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172759" y="8282767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PEDAGOGY</a:t>
            </a:r>
            <a:endParaRPr lang="en-US" b="1" dirty="0"/>
          </a:p>
        </p:txBody>
      </p:sp>
      <p:sp>
        <p:nvSpPr>
          <p:cNvPr id="25" name="Teardrop 24"/>
          <p:cNvSpPr/>
          <p:nvPr/>
        </p:nvSpPr>
        <p:spPr>
          <a:xfrm>
            <a:off x="3504352" y="271391"/>
            <a:ext cx="3088019" cy="3408209"/>
          </a:xfrm>
          <a:prstGeom prst="teardrop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ardrop 26"/>
          <p:cNvSpPr/>
          <p:nvPr/>
        </p:nvSpPr>
        <p:spPr>
          <a:xfrm rot="5400000">
            <a:off x="3990535" y="5274806"/>
            <a:ext cx="2983719" cy="2724624"/>
          </a:xfrm>
          <a:prstGeom prst="teardrop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ardrop 25"/>
          <p:cNvSpPr/>
          <p:nvPr/>
        </p:nvSpPr>
        <p:spPr>
          <a:xfrm rot="10800000">
            <a:off x="31054" y="5145258"/>
            <a:ext cx="2923372" cy="2983717"/>
          </a:xfrm>
          <a:prstGeom prst="teardrop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ardrop 27"/>
          <p:cNvSpPr/>
          <p:nvPr/>
        </p:nvSpPr>
        <p:spPr>
          <a:xfrm rot="16200000">
            <a:off x="160084" y="335332"/>
            <a:ext cx="3412503" cy="3276032"/>
          </a:xfrm>
          <a:prstGeom prst="teardrop">
            <a:avLst>
              <a:gd name="adj" fmla="val 104317"/>
            </a:avLst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202641" y="1982839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Standards</a:t>
            </a:r>
            <a:endParaRPr lang="en-US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4633268" y="5283283"/>
            <a:ext cx="14976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Instructional Strategies</a:t>
            </a:r>
            <a:endParaRPr lang="en-US" b="1" dirty="0"/>
          </a:p>
        </p:txBody>
      </p:sp>
      <p:sp>
        <p:nvSpPr>
          <p:cNvPr id="38" name="Rectangle 37"/>
          <p:cNvSpPr/>
          <p:nvPr/>
        </p:nvSpPr>
        <p:spPr>
          <a:xfrm>
            <a:off x="202641" y="3227131"/>
            <a:ext cx="6389730" cy="1997754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944716" y="207084"/>
            <a:ext cx="1564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ASSESSMENT</a:t>
            </a:r>
            <a:endParaRPr lang="en-US" b="1" dirty="0"/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521946" y="-71021"/>
            <a:ext cx="5829300" cy="491901"/>
          </a:xfrm>
        </p:spPr>
        <p:txBody>
          <a:bodyPr>
            <a:normAutofit/>
          </a:bodyPr>
          <a:lstStyle/>
          <a:p>
            <a:r>
              <a:rPr lang="en-US" sz="1400" b="1" dirty="0" smtClean="0"/>
              <a:t>Drafting Your Digital Literacy Plan</a:t>
            </a:r>
            <a:endParaRPr lang="en-US" sz="1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56874" y="335700"/>
            <a:ext cx="2222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PURPOSE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871015" y="5283283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Texts</a:t>
            </a:r>
            <a:endParaRPr lang="en-US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3170004" y="8282767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Tools</a:t>
            </a:r>
            <a:endParaRPr lang="en-US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871015" y="8467433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CONTENT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14988" y="4529704"/>
            <a:ext cx="1539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TASK/ACTIVITY</a:t>
            </a:r>
            <a:endParaRPr lang="en-US" sz="14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3724537" y="3987185"/>
            <a:ext cx="102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Self</a:t>
            </a:r>
            <a:endParaRPr lang="en-US" sz="14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3725854" y="3227130"/>
            <a:ext cx="1106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Community</a:t>
            </a:r>
            <a:endParaRPr lang="en-US" sz="14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266763" y="3227131"/>
            <a:ext cx="102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Learners</a:t>
            </a:r>
            <a:endParaRPr lang="en-US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98913" y="3955031"/>
            <a:ext cx="102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Context</a:t>
            </a:r>
            <a:endParaRPr lang="en-US" sz="14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4215668" y="412556"/>
            <a:ext cx="2737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Work Products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1507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/>
        </p:nvSpPr>
        <p:spPr>
          <a:xfrm rot="8002837">
            <a:off x="1866367" y="5231415"/>
            <a:ext cx="3310369" cy="3202141"/>
          </a:xfrm>
          <a:prstGeom prst="teardrop">
            <a:avLst>
              <a:gd name="adj" fmla="val 100000"/>
            </a:avLst>
          </a:prstGeom>
          <a:solidFill>
            <a:srgbClr val="FFFFFF"/>
          </a:solidFill>
          <a:ln w="9525" cap="flat">
            <a:solidFill>
              <a:srgbClr val="4A7DB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81" name="Shape 81"/>
          <p:cNvSpPr txBox="1"/>
          <p:nvPr/>
        </p:nvSpPr>
        <p:spPr>
          <a:xfrm>
            <a:off x="5172758" y="8282767"/>
            <a:ext cx="1336748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PEDAGOGY</a:t>
            </a:r>
          </a:p>
        </p:txBody>
      </p:sp>
      <p:sp>
        <p:nvSpPr>
          <p:cNvPr id="82" name="Shape 82"/>
          <p:cNvSpPr/>
          <p:nvPr/>
        </p:nvSpPr>
        <p:spPr>
          <a:xfrm>
            <a:off x="3504351" y="271390"/>
            <a:ext cx="3088019" cy="3408208"/>
          </a:xfrm>
          <a:prstGeom prst="teardrop">
            <a:avLst>
              <a:gd name="adj" fmla="val 100000"/>
            </a:avLst>
          </a:prstGeom>
          <a:solidFill>
            <a:srgbClr val="FFFFFF"/>
          </a:solidFill>
          <a:ln w="9525" cap="flat">
            <a:solidFill>
              <a:srgbClr val="4A7DB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83" name="Shape 83"/>
          <p:cNvSpPr/>
          <p:nvPr/>
        </p:nvSpPr>
        <p:spPr>
          <a:xfrm rot="5400000">
            <a:off x="3990506" y="5274858"/>
            <a:ext cx="2983799" cy="2724600"/>
          </a:xfrm>
          <a:prstGeom prst="teardrop">
            <a:avLst>
              <a:gd name="adj" fmla="val 100000"/>
            </a:avLst>
          </a:prstGeom>
          <a:solidFill>
            <a:srgbClr val="FFFFFF"/>
          </a:solidFill>
          <a:ln w="9525" cap="flat">
            <a:solidFill>
              <a:srgbClr val="4A7DB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84" name="Shape 84"/>
          <p:cNvSpPr/>
          <p:nvPr/>
        </p:nvSpPr>
        <p:spPr>
          <a:xfrm rot="10800000">
            <a:off x="31054" y="5145257"/>
            <a:ext cx="2923371" cy="2983717"/>
          </a:xfrm>
          <a:prstGeom prst="teardrop">
            <a:avLst>
              <a:gd name="adj" fmla="val 100000"/>
            </a:avLst>
          </a:prstGeom>
          <a:solidFill>
            <a:srgbClr val="FFFFFF"/>
          </a:solidFill>
          <a:ln w="9525" cap="flat">
            <a:solidFill>
              <a:srgbClr val="4A7DB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85" name="Shape 85"/>
          <p:cNvSpPr/>
          <p:nvPr/>
        </p:nvSpPr>
        <p:spPr>
          <a:xfrm rot="-5400000">
            <a:off x="160083" y="335332"/>
            <a:ext cx="3412503" cy="3276031"/>
          </a:xfrm>
          <a:prstGeom prst="teardrop">
            <a:avLst>
              <a:gd name="adj" fmla="val 104317"/>
            </a:avLst>
          </a:prstGeom>
          <a:solidFill>
            <a:srgbClr val="FFFFFF"/>
          </a:solidFill>
          <a:ln w="9525" cap="flat">
            <a:solidFill>
              <a:srgbClr val="4A7DB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86" name="Shape 86"/>
          <p:cNvSpPr txBox="1"/>
          <p:nvPr/>
        </p:nvSpPr>
        <p:spPr>
          <a:xfrm>
            <a:off x="202641" y="1982839"/>
            <a:ext cx="1336748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Standards</a:t>
            </a:r>
          </a:p>
        </p:txBody>
      </p:sp>
      <p:sp>
        <p:nvSpPr>
          <p:cNvPr id="87" name="Shape 87"/>
          <p:cNvSpPr txBox="1"/>
          <p:nvPr/>
        </p:nvSpPr>
        <p:spPr>
          <a:xfrm>
            <a:off x="4215667" y="412556"/>
            <a:ext cx="2737917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Work Products</a:t>
            </a:r>
          </a:p>
        </p:txBody>
      </p:sp>
      <p:sp>
        <p:nvSpPr>
          <p:cNvPr id="88" name="Shape 88"/>
          <p:cNvSpPr txBox="1"/>
          <p:nvPr/>
        </p:nvSpPr>
        <p:spPr>
          <a:xfrm>
            <a:off x="4633267" y="5283282"/>
            <a:ext cx="1497599" cy="646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Instructional Strategies</a:t>
            </a:r>
          </a:p>
        </p:txBody>
      </p:sp>
      <p:sp>
        <p:nvSpPr>
          <p:cNvPr id="89" name="Shape 89"/>
          <p:cNvSpPr/>
          <p:nvPr/>
        </p:nvSpPr>
        <p:spPr>
          <a:xfrm>
            <a:off x="202641" y="3227131"/>
            <a:ext cx="6389729" cy="1997753"/>
          </a:xfrm>
          <a:prstGeom prst="rect">
            <a:avLst/>
          </a:prstGeom>
          <a:solidFill>
            <a:srgbClr val="FFFFFF"/>
          </a:solidFill>
          <a:ln w="9525" cap="flat">
            <a:solidFill>
              <a:srgbClr val="4A7DB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90" name="Shape 90"/>
          <p:cNvSpPr txBox="1"/>
          <p:nvPr/>
        </p:nvSpPr>
        <p:spPr>
          <a:xfrm>
            <a:off x="4944716" y="207084"/>
            <a:ext cx="1564791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ASSESSMENT</a:t>
            </a:r>
          </a:p>
        </p:txBody>
      </p:sp>
      <p:sp>
        <p:nvSpPr>
          <p:cNvPr id="91" name="Shape 91"/>
          <p:cNvSpPr txBox="1">
            <a:spLocks noGrp="1"/>
          </p:cNvSpPr>
          <p:nvPr>
            <p:ph type="ctrTitle"/>
          </p:nvPr>
        </p:nvSpPr>
        <p:spPr>
          <a:xfrm>
            <a:off x="521945" y="-71021"/>
            <a:ext cx="5829299" cy="491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Drafting Your Digital Literacy Plan</a:t>
            </a:r>
          </a:p>
        </p:txBody>
      </p:sp>
      <p:sp>
        <p:nvSpPr>
          <p:cNvPr id="92" name="Shape 92"/>
          <p:cNvSpPr txBox="1"/>
          <p:nvPr/>
        </p:nvSpPr>
        <p:spPr>
          <a:xfrm>
            <a:off x="156873" y="335700"/>
            <a:ext cx="2222552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PURPOSE</a:t>
            </a:r>
          </a:p>
        </p:txBody>
      </p:sp>
      <p:sp>
        <p:nvSpPr>
          <p:cNvPr id="93" name="Shape 93"/>
          <p:cNvSpPr txBox="1"/>
          <p:nvPr/>
        </p:nvSpPr>
        <p:spPr>
          <a:xfrm>
            <a:off x="871015" y="5283282"/>
            <a:ext cx="1336748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Texts</a:t>
            </a:r>
          </a:p>
        </p:txBody>
      </p:sp>
      <p:sp>
        <p:nvSpPr>
          <p:cNvPr id="94" name="Shape 94"/>
          <p:cNvSpPr txBox="1"/>
          <p:nvPr/>
        </p:nvSpPr>
        <p:spPr>
          <a:xfrm>
            <a:off x="3170003" y="8282767"/>
            <a:ext cx="1336748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Tools</a:t>
            </a:r>
          </a:p>
        </p:txBody>
      </p:sp>
      <p:sp>
        <p:nvSpPr>
          <p:cNvPr id="95" name="Shape 95"/>
          <p:cNvSpPr txBox="1"/>
          <p:nvPr/>
        </p:nvSpPr>
        <p:spPr>
          <a:xfrm>
            <a:off x="871015" y="8467432"/>
            <a:ext cx="1336748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CONTENT</a:t>
            </a:r>
          </a:p>
        </p:txBody>
      </p:sp>
      <p:sp>
        <p:nvSpPr>
          <p:cNvPr id="96" name="Shape 96"/>
          <p:cNvSpPr txBox="1"/>
          <p:nvPr/>
        </p:nvSpPr>
        <p:spPr>
          <a:xfrm>
            <a:off x="314987" y="4529703"/>
            <a:ext cx="1539125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en-US" sz="1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TASK/ACTIVITY</a:t>
            </a:r>
          </a:p>
        </p:txBody>
      </p:sp>
      <p:sp>
        <p:nvSpPr>
          <p:cNvPr id="97" name="Shape 97"/>
          <p:cNvSpPr txBox="1"/>
          <p:nvPr/>
        </p:nvSpPr>
        <p:spPr>
          <a:xfrm>
            <a:off x="3724537" y="3987185"/>
            <a:ext cx="1021658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en-US" sz="1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Self</a:t>
            </a:r>
          </a:p>
        </p:txBody>
      </p:sp>
      <p:sp>
        <p:nvSpPr>
          <p:cNvPr id="98" name="Shape 98"/>
          <p:cNvSpPr txBox="1"/>
          <p:nvPr/>
        </p:nvSpPr>
        <p:spPr>
          <a:xfrm>
            <a:off x="3725853" y="3227130"/>
            <a:ext cx="1106337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en-US" sz="1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Community</a:t>
            </a:r>
          </a:p>
        </p:txBody>
      </p:sp>
      <p:sp>
        <p:nvSpPr>
          <p:cNvPr id="99" name="Shape 99"/>
          <p:cNvSpPr txBox="1"/>
          <p:nvPr/>
        </p:nvSpPr>
        <p:spPr>
          <a:xfrm>
            <a:off x="266762" y="3227131"/>
            <a:ext cx="1021658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en-US" sz="1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Learners</a:t>
            </a:r>
          </a:p>
        </p:txBody>
      </p:sp>
      <p:sp>
        <p:nvSpPr>
          <p:cNvPr id="100" name="Shape 100"/>
          <p:cNvSpPr txBox="1"/>
          <p:nvPr/>
        </p:nvSpPr>
        <p:spPr>
          <a:xfrm>
            <a:off x="298912" y="3955030"/>
            <a:ext cx="1021658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en-US" sz="1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Context</a:t>
            </a:r>
          </a:p>
        </p:txBody>
      </p:sp>
      <p:sp>
        <p:nvSpPr>
          <p:cNvPr id="101" name="Shape 101"/>
          <p:cNvSpPr txBox="1"/>
          <p:nvPr/>
        </p:nvSpPr>
        <p:spPr>
          <a:xfrm>
            <a:off x="314988" y="3521060"/>
            <a:ext cx="2639437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en-US" sz="1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all 8th grade film classes (~90 kids)</a:t>
            </a:r>
          </a:p>
          <a:p>
            <a:pPr marL="0" marR="0" lvl="0" indent="0" algn="l" rtl="0">
              <a:buSzPct val="25000"/>
              <a:buNone/>
            </a:pPr>
            <a:r>
              <a:rPr lang="en-US" sz="1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middle school film teacher</a:t>
            </a:r>
          </a:p>
        </p:txBody>
      </p:sp>
      <p:sp>
        <p:nvSpPr>
          <p:cNvPr id="102" name="Shape 102"/>
          <p:cNvSpPr txBox="1"/>
          <p:nvPr/>
        </p:nvSpPr>
        <p:spPr>
          <a:xfrm>
            <a:off x="347075" y="4747707"/>
            <a:ext cx="4937099" cy="369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en-US" sz="1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Demonstrate professionalism &amp; critical thinking in student film productions &amp; on/offline film analysis discussions</a:t>
            </a:r>
          </a:p>
        </p:txBody>
      </p:sp>
      <p:sp>
        <p:nvSpPr>
          <p:cNvPr id="103" name="Shape 103"/>
          <p:cNvSpPr txBox="1"/>
          <p:nvPr/>
        </p:nvSpPr>
        <p:spPr>
          <a:xfrm>
            <a:off x="3753112" y="3444500"/>
            <a:ext cx="2590499" cy="30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en-US" sz="1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Soundview, Bronx: high risk; strong arts program</a:t>
            </a:r>
          </a:p>
        </p:txBody>
      </p:sp>
      <p:sp>
        <p:nvSpPr>
          <p:cNvPr id="104" name="Shape 104"/>
          <p:cNvSpPr txBox="1"/>
          <p:nvPr/>
        </p:nvSpPr>
        <p:spPr>
          <a:xfrm>
            <a:off x="319764" y="4208187"/>
            <a:ext cx="2850239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en-US" sz="1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6 day consultancy/class meets 5x week</a:t>
            </a:r>
          </a:p>
        </p:txBody>
      </p:sp>
      <p:sp>
        <p:nvSpPr>
          <p:cNvPr id="105" name="Shape 105"/>
          <p:cNvSpPr txBox="1"/>
          <p:nvPr/>
        </p:nvSpPr>
        <p:spPr>
          <a:xfrm>
            <a:off x="193552" y="628824"/>
            <a:ext cx="3102599" cy="1477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en-US" sz="1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Increase critical thinking during film production</a:t>
            </a:r>
          </a:p>
          <a:p>
            <a:pPr marL="0" marR="0" lvl="0" indent="0" algn="l" rtl="0">
              <a:buSzPct val="25000"/>
              <a:buNone/>
            </a:pPr>
            <a:r>
              <a:rPr lang="en-US" sz="1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Increase skills/comfort with critique &amp; collegial discussions</a:t>
            </a:r>
          </a:p>
          <a:p>
            <a:pPr marL="0" marR="0" lvl="0" indent="0" algn="l" rtl="0">
              <a:buSzPct val="25000"/>
              <a:buNone/>
            </a:pPr>
            <a:r>
              <a:rPr lang="en-US" sz="1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Use professional vocab in discussions</a:t>
            </a:r>
          </a:p>
          <a:p>
            <a:pPr marL="0" marR="0" lvl="0" indent="0" algn="l" rtl="0">
              <a:buSzPct val="25000"/>
              <a:buNone/>
            </a:pPr>
            <a:r>
              <a:rPr lang="en-US" sz="1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Writing engagement </a:t>
            </a:r>
          </a:p>
          <a:p>
            <a:pPr marL="0" marR="0" lvl="0" indent="0" algn="l" rtl="0">
              <a:buSzPct val="25000"/>
              <a:buNone/>
            </a:pPr>
            <a:r>
              <a:rPr lang="en-US" sz="1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Extend learning beyond class</a:t>
            </a:r>
          </a:p>
          <a:p>
            <a:endParaRPr/>
          </a:p>
        </p:txBody>
      </p:sp>
      <p:sp>
        <p:nvSpPr>
          <p:cNvPr id="106" name="Shape 106"/>
          <p:cNvSpPr/>
          <p:nvPr/>
        </p:nvSpPr>
        <p:spPr>
          <a:xfrm>
            <a:off x="3870100" y="749400"/>
            <a:ext cx="2639400" cy="2149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en-US" sz="12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film critique rubric</a:t>
            </a:r>
          </a:p>
          <a:p>
            <a:endParaRPr dirty="0"/>
          </a:p>
          <a:p>
            <a:pPr marL="0" marR="0" lvl="0" indent="0" algn="l" rtl="0">
              <a:buSzPct val="25000"/>
              <a:buNone/>
            </a:pPr>
            <a:r>
              <a:rPr lang="en-US" sz="12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blog discussions using accountable talk &amp; professional </a:t>
            </a:r>
            <a:r>
              <a:rPr lang="en-US" sz="1200" dirty="0" err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vocab</a:t>
            </a:r>
            <a:endParaRPr lang="en-US" sz="1200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endParaRPr dirty="0"/>
          </a:p>
          <a:p>
            <a:pPr marL="0" marR="0" lvl="0" indent="0" algn="l" rtl="0">
              <a:buSzPct val="25000"/>
              <a:buNone/>
            </a:pPr>
            <a:r>
              <a:rPr lang="en-US" sz="12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student films </a:t>
            </a:r>
            <a:r>
              <a:rPr lang="en-US" sz="1200" dirty="0" err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w</a:t>
            </a:r>
            <a:r>
              <a:rPr lang="en-US" sz="12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/evidence of </a:t>
            </a:r>
            <a:r>
              <a:rPr lang="en-US" sz="1200" dirty="0" err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vocab</a:t>
            </a:r>
            <a:r>
              <a:rPr lang="en-US" sz="12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and concepts during scripting &amp; production</a:t>
            </a:r>
          </a:p>
          <a:p>
            <a:endParaRPr dirty="0"/>
          </a:p>
          <a:p>
            <a:pPr marL="0" marR="0" lvl="0" indent="0" algn="l" rtl="0">
              <a:buSzPct val="25000"/>
              <a:buNone/>
            </a:pPr>
            <a:r>
              <a:rPr lang="en-US" sz="12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video blog posts (</a:t>
            </a:r>
            <a:r>
              <a:rPr lang="en-US" sz="1200" dirty="0" err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vlogs</a:t>
            </a:r>
            <a:r>
              <a:rPr lang="en-US" sz="12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</a:p>
          <a:p>
            <a:endParaRPr dirty="0"/>
          </a:p>
          <a:p>
            <a:pPr marL="0" marR="0" lvl="0" indent="0" algn="l" rtl="0">
              <a:buSzPct val="25000"/>
              <a:buNone/>
            </a:pPr>
            <a:r>
              <a:rPr lang="en-US" sz="12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media text citations in critiques and in film influences</a:t>
            </a:r>
          </a:p>
          <a:p>
            <a:endParaRPr dirty="0"/>
          </a:p>
        </p:txBody>
      </p:sp>
      <p:sp>
        <p:nvSpPr>
          <p:cNvPr id="107" name="Shape 107"/>
          <p:cNvSpPr/>
          <p:nvPr/>
        </p:nvSpPr>
        <p:spPr>
          <a:xfrm>
            <a:off x="521960" y="2294258"/>
            <a:ext cx="2946300" cy="646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en-US" sz="1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Common Core: SL, Writing</a:t>
            </a:r>
          </a:p>
          <a:p>
            <a:pPr marL="0" marR="0" lvl="0" indent="0" algn="l" rtl="0">
              <a:buSzPct val="25000"/>
              <a:buNone/>
            </a:pPr>
            <a:r>
              <a:rPr lang="en-US" sz="1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ECDML: analyze/evaluate/create/reflect; expand literacy</a:t>
            </a:r>
          </a:p>
          <a:p>
            <a:pPr marL="0" marR="0" lvl="0" indent="0" algn="l" rtl="0">
              <a:buSzPct val="25000"/>
              <a:buNone/>
            </a:pPr>
            <a:r>
              <a:rPr lang="en-US" sz="1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Schoolwide: accountable talk, vocab</a:t>
            </a:r>
          </a:p>
        </p:txBody>
      </p:sp>
      <p:sp>
        <p:nvSpPr>
          <p:cNvPr id="108" name="Shape 108"/>
          <p:cNvSpPr/>
          <p:nvPr/>
        </p:nvSpPr>
        <p:spPr>
          <a:xfrm>
            <a:off x="4558162" y="5895025"/>
            <a:ext cx="2337899" cy="200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en-US" sz="1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scaffolded critique &amp; discussions: prompts built into website, graphic organizer for scripting, film production &amp; critique word wall</a:t>
            </a:r>
          </a:p>
          <a:p>
            <a:pPr marL="0" marR="0" lvl="0" indent="0" algn="l" rtl="0">
              <a:buSzPct val="25000"/>
              <a:buNone/>
            </a:pPr>
            <a:r>
              <a:rPr lang="en-US" sz="1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fishbowl film discussions</a:t>
            </a:r>
          </a:p>
          <a:p>
            <a:pPr marL="0" marR="0" lvl="0" indent="0" algn="l" rtl="0">
              <a:buSzPct val="25000"/>
              <a:buNone/>
            </a:pPr>
            <a:r>
              <a:rPr lang="en-US" sz="1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assess film skills in short productions (vlogs)</a:t>
            </a:r>
          </a:p>
          <a:p>
            <a:pPr marL="0" marR="0" lvl="0" indent="0" algn="l" rtl="0">
              <a:buSzPct val="25000"/>
              <a:buNone/>
            </a:pPr>
            <a:r>
              <a:rPr lang="en-US" sz="1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student film rating system (vocab)</a:t>
            </a:r>
          </a:p>
          <a:p>
            <a:pPr marL="0" marR="0" lvl="0" indent="0" algn="l" rtl="0">
              <a:buSzPct val="25000"/>
              <a:buNone/>
            </a:pPr>
            <a:r>
              <a:rPr lang="en-US" sz="1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leverage engagement w/film to increase writing</a:t>
            </a:r>
          </a:p>
        </p:txBody>
      </p:sp>
      <p:sp>
        <p:nvSpPr>
          <p:cNvPr id="109" name="Shape 109"/>
          <p:cNvSpPr/>
          <p:nvPr/>
        </p:nvSpPr>
        <p:spPr>
          <a:xfrm>
            <a:off x="347064" y="5775283"/>
            <a:ext cx="1940699" cy="175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en-US" sz="1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Short films from Vimeo staff picks</a:t>
            </a:r>
          </a:p>
          <a:p>
            <a:pPr marL="0" marR="0" lvl="0" indent="0" algn="l" rtl="0">
              <a:buSzPct val="25000"/>
              <a:buNone/>
            </a:pPr>
            <a:r>
              <a:rPr lang="en-US" sz="1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Student videos from previous years</a:t>
            </a:r>
          </a:p>
          <a:p>
            <a:pPr marL="0" marR="0" lvl="0" indent="0" algn="l" rtl="0">
              <a:buSzPct val="25000"/>
              <a:buNone/>
            </a:pPr>
            <a:r>
              <a:rPr lang="en-US" sz="1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Online film reviews</a:t>
            </a:r>
          </a:p>
        </p:txBody>
      </p:sp>
      <p:sp>
        <p:nvSpPr>
          <p:cNvPr id="110" name="Shape 110"/>
          <p:cNvSpPr/>
          <p:nvPr/>
        </p:nvSpPr>
        <p:spPr>
          <a:xfrm>
            <a:off x="2890550" y="5795125"/>
            <a:ext cx="1303199" cy="2465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buSzPct val="25000"/>
              <a:buNone/>
            </a:pPr>
            <a:r>
              <a:rPr lang="en-US" sz="1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blogger</a:t>
            </a:r>
          </a:p>
          <a:p>
            <a:pPr marL="0" marR="0" lvl="0" indent="0" algn="ctr" rtl="0">
              <a:buSzPct val="25000"/>
              <a:buNone/>
            </a:pPr>
            <a:r>
              <a:rPr lang="en-US" sz="1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student google apps accounts</a:t>
            </a:r>
          </a:p>
          <a:p>
            <a:pPr marL="0" marR="0" lvl="0" indent="0" algn="ctr" rtl="0">
              <a:buSzPct val="25000"/>
              <a:buNone/>
            </a:pPr>
            <a:r>
              <a:rPr lang="en-US" sz="1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video cameras, tripod, green screen</a:t>
            </a:r>
          </a:p>
          <a:p>
            <a:pPr marL="0" marR="0" lvl="0" indent="0" algn="ctr" rtl="0">
              <a:buSzPct val="25000"/>
              <a:buNone/>
            </a:pPr>
            <a:r>
              <a:rPr lang="en-US" sz="1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iMovie</a:t>
            </a:r>
          </a:p>
          <a:p>
            <a:pPr marL="0" marR="0" lvl="0" indent="0" algn="ctr" rtl="0">
              <a:buSzPct val="25000"/>
              <a:buNone/>
            </a:pPr>
            <a:r>
              <a:rPr lang="en-US" sz="1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vimeo pro account </a:t>
            </a:r>
          </a:p>
          <a:p>
            <a:pPr marL="0" marR="0" lvl="0" indent="0" algn="ctr" rtl="0">
              <a:buSzPct val="25000"/>
              <a:buNone/>
            </a:pPr>
            <a:r>
              <a:rPr lang="en-US" sz="1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polling software</a:t>
            </a:r>
          </a:p>
          <a:p>
            <a:pPr marL="0" marR="0" lvl="0" indent="0" algn="ctr" rtl="0">
              <a:buSzPct val="25000"/>
              <a:buNone/>
            </a:pPr>
            <a:r>
              <a:rPr lang="en-US" sz="1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graphic organizer for scripting</a:t>
            </a:r>
          </a:p>
          <a:p>
            <a:endParaRPr/>
          </a:p>
        </p:txBody>
      </p:sp>
      <p:sp>
        <p:nvSpPr>
          <p:cNvPr id="111" name="Shape 111"/>
          <p:cNvSpPr/>
          <p:nvPr/>
        </p:nvSpPr>
        <p:spPr>
          <a:xfrm>
            <a:off x="3754907" y="4212137"/>
            <a:ext cx="2724499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en-US" sz="1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The Media Spot: Rhys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ardrop 36"/>
          <p:cNvSpPr/>
          <p:nvPr/>
        </p:nvSpPr>
        <p:spPr>
          <a:xfrm rot="8002879">
            <a:off x="1866481" y="5231261"/>
            <a:ext cx="3310245" cy="3202200"/>
          </a:xfrm>
          <a:prstGeom prst="teardrop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172759" y="8282767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PEDAGOGY</a:t>
            </a:r>
            <a:endParaRPr lang="en-US" b="1" dirty="0"/>
          </a:p>
        </p:txBody>
      </p:sp>
      <p:sp>
        <p:nvSpPr>
          <p:cNvPr id="25" name="Teardrop 24"/>
          <p:cNvSpPr/>
          <p:nvPr/>
        </p:nvSpPr>
        <p:spPr>
          <a:xfrm>
            <a:off x="3504352" y="271391"/>
            <a:ext cx="3088019" cy="3408209"/>
          </a:xfrm>
          <a:prstGeom prst="teardrop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ardrop 26"/>
          <p:cNvSpPr/>
          <p:nvPr/>
        </p:nvSpPr>
        <p:spPr>
          <a:xfrm rot="5400000">
            <a:off x="3990535" y="5274806"/>
            <a:ext cx="2983719" cy="2724624"/>
          </a:xfrm>
          <a:prstGeom prst="teardrop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ardrop 25"/>
          <p:cNvSpPr/>
          <p:nvPr/>
        </p:nvSpPr>
        <p:spPr>
          <a:xfrm rot="10800000">
            <a:off x="31054" y="5145258"/>
            <a:ext cx="2923372" cy="2983717"/>
          </a:xfrm>
          <a:prstGeom prst="teardrop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ardrop 27"/>
          <p:cNvSpPr/>
          <p:nvPr/>
        </p:nvSpPr>
        <p:spPr>
          <a:xfrm rot="16200000">
            <a:off x="160084" y="335332"/>
            <a:ext cx="3412503" cy="3276032"/>
          </a:xfrm>
          <a:prstGeom prst="teardrop">
            <a:avLst>
              <a:gd name="adj" fmla="val 104317"/>
            </a:avLst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202641" y="1982839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Standards</a:t>
            </a:r>
            <a:endParaRPr lang="en-US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4215668" y="412556"/>
            <a:ext cx="2737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Work Products</a:t>
            </a:r>
            <a:endParaRPr lang="en-US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4633268" y="5283283"/>
            <a:ext cx="14976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Instructional Strategies</a:t>
            </a:r>
            <a:endParaRPr lang="en-US" b="1" dirty="0"/>
          </a:p>
        </p:txBody>
      </p:sp>
      <p:sp>
        <p:nvSpPr>
          <p:cNvPr id="38" name="Rectangle 37"/>
          <p:cNvSpPr/>
          <p:nvPr/>
        </p:nvSpPr>
        <p:spPr>
          <a:xfrm>
            <a:off x="202641" y="3227131"/>
            <a:ext cx="6389730" cy="1997754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944716" y="207084"/>
            <a:ext cx="1564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ASSESSMENT</a:t>
            </a:r>
            <a:endParaRPr lang="en-US" b="1" dirty="0"/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521946" y="-71021"/>
            <a:ext cx="5829300" cy="491901"/>
          </a:xfrm>
        </p:spPr>
        <p:txBody>
          <a:bodyPr>
            <a:normAutofit/>
          </a:bodyPr>
          <a:lstStyle/>
          <a:p>
            <a:r>
              <a:rPr lang="en-US" sz="1400" b="1" dirty="0" smtClean="0"/>
              <a:t>JONATHAN: Drafting </a:t>
            </a:r>
            <a:r>
              <a:rPr lang="en-US" sz="1400" b="1" dirty="0" smtClean="0"/>
              <a:t>Your Digital Literacy Plan</a:t>
            </a:r>
            <a:endParaRPr lang="en-US" sz="1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56874" y="335700"/>
            <a:ext cx="2222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PURPOSE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871015" y="5283283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Texts</a:t>
            </a:r>
            <a:endParaRPr lang="en-US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3170004" y="8282767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Tools</a:t>
            </a:r>
            <a:endParaRPr lang="en-US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871015" y="8467433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CONTENT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14988" y="4529704"/>
            <a:ext cx="1539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TASK/ACTIVITY</a:t>
            </a:r>
            <a:endParaRPr lang="en-US" sz="14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3724537" y="3987185"/>
            <a:ext cx="102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Self</a:t>
            </a:r>
            <a:endParaRPr lang="en-US" sz="14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3725854" y="3227130"/>
            <a:ext cx="1106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Community</a:t>
            </a:r>
            <a:endParaRPr lang="en-US" sz="14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266763" y="3227131"/>
            <a:ext cx="102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Learners</a:t>
            </a:r>
            <a:endParaRPr lang="en-US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98913" y="3955031"/>
            <a:ext cx="102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Context</a:t>
            </a:r>
            <a:endParaRPr lang="en-US" sz="1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14989" y="3521060"/>
            <a:ext cx="2639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22 students in 9</a:t>
            </a:r>
            <a:r>
              <a:rPr lang="en-US" baseline="30000" dirty="0" smtClean="0">
                <a:solidFill>
                  <a:srgbClr val="FF0000"/>
                </a:solidFill>
              </a:rPr>
              <a:t>th</a:t>
            </a:r>
            <a:r>
              <a:rPr lang="en-US" dirty="0" smtClean="0">
                <a:solidFill>
                  <a:srgbClr val="FF0000"/>
                </a:solidFill>
              </a:rPr>
              <a:t> graders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7075" y="4800933"/>
            <a:ext cx="4937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Analyze message/Create message/reflect upon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725203" y="3503769"/>
            <a:ext cx="1768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Foster Care/ URI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19765" y="4208188"/>
            <a:ext cx="2850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First Star Academy/CML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83215" y="569912"/>
            <a:ext cx="310265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Enhance Academic Skills: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Digital and Media Literacy Skills</a:t>
            </a:r>
          </a:p>
          <a:p>
            <a:r>
              <a:rPr lang="en-US" dirty="0">
                <a:solidFill>
                  <a:srgbClr val="FF0000"/>
                </a:solidFill>
              </a:rPr>
              <a:t>Critical thinking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Collaboration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expression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6222" y="645765"/>
            <a:ext cx="2590485" cy="25853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30 sec Ad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Music Video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Manifesto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Website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Video Game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Give structured reflection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Facebook Post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Tumblr</a:t>
            </a:r>
            <a:r>
              <a:rPr lang="en-US" dirty="0" smtClean="0">
                <a:solidFill>
                  <a:srgbClr val="FF0000"/>
                </a:solidFill>
              </a:rPr>
              <a:t> Blog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Twitter search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6510" y="2352171"/>
            <a:ext cx="29464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NAMLE Core Concepts (2007)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Common Core Standards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162746" y="5948616"/>
            <a:ext cx="2685351" cy="20005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5 Media Literacy Competency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	Access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	Analyze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	Create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	Reflect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	Act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			Group work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5090" y="5556571"/>
            <a:ext cx="1940593" cy="17543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Project Look Sharp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YouTube Video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Social Networks: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Facebook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Tumblr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Twitter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90548" y="6782907"/>
            <a:ext cx="1303099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Laptops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Flip camera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iMovie</a:t>
            </a:r>
          </a:p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SmartBoard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Flip charts</a:t>
            </a:r>
          </a:p>
        </p:txBody>
      </p:sp>
      <p:sp>
        <p:nvSpPr>
          <p:cNvPr id="9" name="Rectangle 8"/>
          <p:cNvSpPr/>
          <p:nvPr/>
        </p:nvSpPr>
        <p:spPr>
          <a:xfrm>
            <a:off x="3754908" y="4212138"/>
            <a:ext cx="27244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Media Education Lab Team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9394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ardrop 36"/>
          <p:cNvSpPr/>
          <p:nvPr/>
        </p:nvSpPr>
        <p:spPr>
          <a:xfrm rot="8002879">
            <a:off x="1866481" y="5231261"/>
            <a:ext cx="3310245" cy="3202200"/>
          </a:xfrm>
          <a:prstGeom prst="teardrop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172759" y="8282767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PEDAGOGY</a:t>
            </a:r>
            <a:endParaRPr lang="en-US" b="1" dirty="0"/>
          </a:p>
        </p:txBody>
      </p:sp>
      <p:sp>
        <p:nvSpPr>
          <p:cNvPr id="25" name="Teardrop 24"/>
          <p:cNvSpPr/>
          <p:nvPr/>
        </p:nvSpPr>
        <p:spPr>
          <a:xfrm>
            <a:off x="3504352" y="271391"/>
            <a:ext cx="3088019" cy="3408209"/>
          </a:xfrm>
          <a:prstGeom prst="teardrop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ardrop 26"/>
          <p:cNvSpPr/>
          <p:nvPr/>
        </p:nvSpPr>
        <p:spPr>
          <a:xfrm rot="5400000">
            <a:off x="3990535" y="5274806"/>
            <a:ext cx="2983719" cy="2724624"/>
          </a:xfrm>
          <a:prstGeom prst="teardrop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ardrop 25"/>
          <p:cNvSpPr/>
          <p:nvPr/>
        </p:nvSpPr>
        <p:spPr>
          <a:xfrm rot="10800000">
            <a:off x="31054" y="5145258"/>
            <a:ext cx="2923372" cy="2983717"/>
          </a:xfrm>
          <a:prstGeom prst="teardrop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ardrop 27"/>
          <p:cNvSpPr/>
          <p:nvPr/>
        </p:nvSpPr>
        <p:spPr>
          <a:xfrm rot="16200000">
            <a:off x="160084" y="335332"/>
            <a:ext cx="3412503" cy="3276032"/>
          </a:xfrm>
          <a:prstGeom prst="teardrop">
            <a:avLst>
              <a:gd name="adj" fmla="val 104317"/>
            </a:avLst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202641" y="1982839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Standards</a:t>
            </a:r>
            <a:endParaRPr lang="en-US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4215668" y="412556"/>
            <a:ext cx="2737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Work Products</a:t>
            </a:r>
            <a:endParaRPr lang="en-US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4633268" y="5283283"/>
            <a:ext cx="14976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Instructional Strategies</a:t>
            </a:r>
            <a:endParaRPr lang="en-US" b="1" dirty="0"/>
          </a:p>
        </p:txBody>
      </p:sp>
      <p:sp>
        <p:nvSpPr>
          <p:cNvPr id="38" name="Rectangle 37"/>
          <p:cNvSpPr/>
          <p:nvPr/>
        </p:nvSpPr>
        <p:spPr>
          <a:xfrm>
            <a:off x="202641" y="3227131"/>
            <a:ext cx="6389730" cy="1997754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944716" y="207084"/>
            <a:ext cx="1564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ASSESSMENT</a:t>
            </a:r>
            <a:endParaRPr lang="en-US" b="1" dirty="0"/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521946" y="-71021"/>
            <a:ext cx="5829300" cy="491901"/>
          </a:xfrm>
        </p:spPr>
        <p:txBody>
          <a:bodyPr>
            <a:normAutofit/>
          </a:bodyPr>
          <a:lstStyle/>
          <a:p>
            <a:r>
              <a:rPr lang="en-US" sz="1400" b="1" dirty="0" smtClean="0"/>
              <a:t>MARY:</a:t>
            </a:r>
            <a:r>
              <a:rPr lang="en-US" sz="1400" b="1" dirty="0" smtClean="0"/>
              <a:t> Drafting </a:t>
            </a:r>
            <a:r>
              <a:rPr lang="en-US" sz="1400" b="1" dirty="0" smtClean="0"/>
              <a:t>Your Digital Literacy Plan</a:t>
            </a:r>
            <a:endParaRPr lang="en-US" sz="1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56874" y="335700"/>
            <a:ext cx="2222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PURPOSE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871015" y="5283283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Texts</a:t>
            </a:r>
            <a:endParaRPr lang="en-US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3170004" y="8282767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Tools</a:t>
            </a:r>
            <a:endParaRPr lang="en-US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871015" y="8467433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CONTENT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14988" y="4529704"/>
            <a:ext cx="1539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TASK/ACTIVITY</a:t>
            </a:r>
            <a:endParaRPr lang="en-US" sz="14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3724537" y="3987185"/>
            <a:ext cx="102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Self</a:t>
            </a:r>
            <a:endParaRPr lang="en-US" sz="14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3725854" y="3227130"/>
            <a:ext cx="1106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Community</a:t>
            </a:r>
            <a:endParaRPr lang="en-US" sz="14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266763" y="3227131"/>
            <a:ext cx="102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Learners</a:t>
            </a:r>
            <a:endParaRPr lang="en-US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98913" y="3955031"/>
            <a:ext cx="102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Context</a:t>
            </a:r>
            <a:endParaRPr lang="en-US" sz="1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14989" y="3521060"/>
            <a:ext cx="2639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High School Students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7074" y="4800933"/>
            <a:ext cx="6004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Discuss digital footprints and written reflection to MS student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725202" y="3503769"/>
            <a:ext cx="2405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Chariho</a:t>
            </a:r>
            <a:r>
              <a:rPr lang="en-US" dirty="0" smtClean="0">
                <a:solidFill>
                  <a:srgbClr val="FF0000"/>
                </a:solidFill>
              </a:rPr>
              <a:t> High School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19765" y="4208188"/>
            <a:ext cx="3404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Graduation Portfolio Requirement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83215" y="569912"/>
            <a:ext cx="354132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Digital literacy – Discuss ethical use of information technology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Understand digital footprint</a:t>
            </a:r>
            <a:br>
              <a:rPr lang="en-US" sz="1600" dirty="0" smtClean="0">
                <a:solidFill>
                  <a:srgbClr val="FF0000"/>
                </a:solidFill>
              </a:rPr>
            </a:b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and consequences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Share stories of online experiences with younger students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6222" y="645765"/>
            <a:ext cx="26149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Think, Pair, Share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Exit slips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Written reflection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graded </a:t>
            </a:r>
          </a:p>
          <a:p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using school wide rubric</a:t>
            </a:r>
          </a:p>
        </p:txBody>
      </p:sp>
      <p:sp>
        <p:nvSpPr>
          <p:cNvPr id="4" name="Rectangle 3"/>
          <p:cNvSpPr/>
          <p:nvPr/>
        </p:nvSpPr>
        <p:spPr>
          <a:xfrm>
            <a:off x="466510" y="2352171"/>
            <a:ext cx="19175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AASL #3, MLE #5.6</a:t>
            </a:r>
          </a:p>
          <a:p>
            <a:r>
              <a:rPr lang="en-US" dirty="0">
                <a:solidFill>
                  <a:srgbClr val="FF0000"/>
                </a:solidFill>
              </a:rPr>
              <a:t>NETS-S # 5, NCTE </a:t>
            </a:r>
          </a:p>
        </p:txBody>
      </p:sp>
      <p:sp>
        <p:nvSpPr>
          <p:cNvPr id="5" name="Rectangle 4"/>
          <p:cNvSpPr/>
          <p:nvPr/>
        </p:nvSpPr>
        <p:spPr>
          <a:xfrm>
            <a:off x="4506753" y="5929614"/>
            <a:ext cx="2308389" cy="20928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Questioning strategies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Hook (engagement)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Prior knowledge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Think, pair, share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Students answer peers’ Q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Large group discussion</a:t>
            </a:r>
            <a:br>
              <a:rPr lang="en-US" sz="1600" dirty="0" smtClean="0">
                <a:solidFill>
                  <a:srgbClr val="FF0000"/>
                </a:solidFill>
              </a:rPr>
            </a:br>
            <a:r>
              <a:rPr lang="en-US" sz="1600" dirty="0" smtClean="0">
                <a:solidFill>
                  <a:srgbClr val="FF0000"/>
                </a:solidFill>
              </a:rPr>
              <a:t>Model of student work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			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5090" y="5556571"/>
            <a:ext cx="3461332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Videos –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 Common Sense Media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A Thin Line – Sexting in America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Online news articles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Personal narratives</a:t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439606" y="7374247"/>
            <a:ext cx="221631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Poll Everywhere</a:t>
            </a:r>
          </a:p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Socrative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Hypertext documents</a:t>
            </a:r>
          </a:p>
        </p:txBody>
      </p:sp>
      <p:sp>
        <p:nvSpPr>
          <p:cNvPr id="9" name="Rectangle 8"/>
          <p:cNvSpPr/>
          <p:nvPr/>
        </p:nvSpPr>
        <p:spPr>
          <a:xfrm>
            <a:off x="3754908" y="4212138"/>
            <a:ext cx="24066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Library Media Specialist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9394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1731</TotalTime>
  <Words>558</Words>
  <Application>Microsoft Macintosh PowerPoint</Application>
  <PresentationFormat>On-screen Show (4:3)</PresentationFormat>
  <Paragraphs>170</Paragraphs>
  <Slides>4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Drafting Your Digital Literacy Plan</vt:lpstr>
      <vt:lpstr>Drafting Your Digital Literacy Plan</vt:lpstr>
      <vt:lpstr>JONATHAN: Drafting Your Digital Literacy Plan</vt:lpstr>
      <vt:lpstr>MARY: Drafting Your Digital Literacy Plan</vt:lpstr>
    </vt:vector>
  </TitlesOfParts>
  <Company>University of Rhode Island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Model of Digital Literacy Learning</dc:title>
  <dc:creator>Renee Hobbs</dc:creator>
  <cp:lastModifiedBy>Julie Coiro</cp:lastModifiedBy>
  <cp:revision>21</cp:revision>
  <cp:lastPrinted>2013-07-13T01:31:30Z</cp:lastPrinted>
  <dcterms:created xsi:type="dcterms:W3CDTF">2013-07-15T11:03:07Z</dcterms:created>
  <dcterms:modified xsi:type="dcterms:W3CDTF">2013-07-15T11:04:45Z</dcterms:modified>
</cp:coreProperties>
</file>